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C501"/>
    <a:srgbClr val="FFC000"/>
    <a:srgbClr val="005390"/>
    <a:srgbClr val="36FE91"/>
    <a:srgbClr val="FFFF00"/>
    <a:srgbClr val="FE4401"/>
    <a:srgbClr val="FE0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E7AD2A-7249-5D47-974F-C47151C96596}" v="1502" dt="2021-03-03T14:31:38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E75528-DE54-4742-887A-77480E4B4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AC6D727-3287-9B48-99DB-DF36390C4E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97E9A6-4CC4-614B-B989-4B4556E80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A701-C011-EE48-91E4-83024A65073A}" type="datetimeFigureOut">
              <a:rPr lang="sr-Latn-RS" smtClean="0"/>
              <a:t>9.3.2021.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AB4DB08-8093-3E4D-88F4-B9F085F7E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CEC7836-7905-6545-8180-7724F7516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935B-65F8-4548-BC3F-662D99B43DB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8428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C082B5-A9B3-AA46-AF88-1CBA5EAC9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DAA9996-864F-6643-A4E9-6DDB6D5E2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10E8BF3-E69C-0D40-9711-29D7E03F1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A701-C011-EE48-91E4-83024A65073A}" type="datetimeFigureOut">
              <a:rPr lang="sr-Latn-RS" smtClean="0"/>
              <a:t>9.3.2021.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C2DE834-F460-7241-9E7E-2CAEBE142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82FE2FE-49CC-9B44-BF11-24EA0EB9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935B-65F8-4548-BC3F-662D99B43DB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1922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DA75087D-6C05-2E43-8B18-2C86E7C08B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793E450-271D-1E4A-8C5B-7883ADA78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05ADA4B-50E6-D645-8DCF-241831032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A701-C011-EE48-91E4-83024A65073A}" type="datetimeFigureOut">
              <a:rPr lang="sr-Latn-RS" smtClean="0"/>
              <a:t>9.3.2021.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EA56101-C568-D842-B3A0-86F58265B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D91ACAF-4FF3-F24B-9C7E-2190127D9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935B-65F8-4548-BC3F-662D99B43DB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2540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ACA91E-95A0-904E-A5A3-A796E1A7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253BD50-638E-B346-BDC0-9D079D770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23DEA5D-FEFD-2D48-AFE1-38337D0B9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A701-C011-EE48-91E4-83024A65073A}" type="datetimeFigureOut">
              <a:rPr lang="sr-Latn-RS" smtClean="0"/>
              <a:t>9.3.2021.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7B153DE-327C-3C4F-88CD-7CCC1702E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5BD7A78-0C8D-D547-935E-41D604DA9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935B-65F8-4548-BC3F-662D99B43DB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7938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1EB403-A509-9446-A9CA-4B6D33191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B82D8BE-1A19-614E-A00F-45AED9FD3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C98A7E8-86D7-5A41-ACF6-A1FAD84D0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A701-C011-EE48-91E4-83024A65073A}" type="datetimeFigureOut">
              <a:rPr lang="sr-Latn-RS" smtClean="0"/>
              <a:t>9.3.2021.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A21D0C6-CBBB-CB4C-8071-F33B97585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26C4DE7-5DC6-5241-8D4D-C2C690FF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935B-65F8-4548-BC3F-662D99B43DB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9985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939D23-6281-794D-9E2F-1762233E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AC55527-4C9F-0149-A75E-7BCD26E48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CC8C73F-5115-634C-8426-037045FBF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2098248-C0F5-9046-AD19-C724B4E0A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A701-C011-EE48-91E4-83024A65073A}" type="datetimeFigureOut">
              <a:rPr lang="sr-Latn-RS" smtClean="0"/>
              <a:t>9.3.2021.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C79A756-62E5-364E-887A-3F6B7DE67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348C7A8-2B19-9845-A8A6-468C9185C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935B-65F8-4548-BC3F-662D99B43DB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9292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8E9857-4133-8E46-8942-A0A343CB1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58E8A68-61E0-0641-BE47-E35A164A2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19919D3-085C-D44E-89FD-615D28281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9F115B3-4153-3241-8ECC-8414884AB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E24CFC9-45A4-2A46-8796-DCA984197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28A0F2D-CB9B-D443-BE47-012188CC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A701-C011-EE48-91E4-83024A65073A}" type="datetimeFigureOut">
              <a:rPr lang="sr-Latn-RS" smtClean="0"/>
              <a:t>9.3.2021.</a:t>
            </a:fld>
            <a:endParaRPr lang="sr-Latn-R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62160C89-65E5-E24C-8983-F8F12EE76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9190D355-E826-C246-A9AF-B41B17617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935B-65F8-4548-BC3F-662D99B43DB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213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488D2F-44E0-0148-B93E-8202BC21C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54BFC9BE-1FD9-FA44-A9DC-CEE2BC160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A701-C011-EE48-91E4-83024A65073A}" type="datetimeFigureOut">
              <a:rPr lang="sr-Latn-RS" smtClean="0"/>
              <a:t>9.3.2021.</a:t>
            </a:fld>
            <a:endParaRPr lang="sr-Latn-R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95546AD-EBB0-9A4A-8A41-77B0226FD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370A1BE-55F3-2F4A-AA9C-B33FC1CB6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935B-65F8-4548-BC3F-662D99B43DB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1444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780AD029-7251-444E-9667-F188DFA1F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A701-C011-EE48-91E4-83024A65073A}" type="datetimeFigureOut">
              <a:rPr lang="sr-Latn-RS" smtClean="0"/>
              <a:t>9.3.2021.</a:t>
            </a:fld>
            <a:endParaRPr lang="sr-Latn-R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5943843-AF66-B34B-83C1-894B6217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BADFB63-B881-0F49-A7BE-024FD95C0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935B-65F8-4548-BC3F-662D99B43DB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2112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BB3762-263E-434B-B621-7D55C7F94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B9E25B8-2C89-284A-99D3-12482E0EF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7F739CA-4C1A-E14D-9CAA-B4EFB2A6C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885807C-902A-2B40-ABD8-031BBA295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A701-C011-EE48-91E4-83024A65073A}" type="datetimeFigureOut">
              <a:rPr lang="sr-Latn-RS" smtClean="0"/>
              <a:t>9.3.2021.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AB0278D-7D53-564F-8F4B-DB56C174E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842FE07-8682-1B4A-8527-0A47DB7EF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935B-65F8-4548-BC3F-662D99B43DB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3311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DBAB0D-C3F1-6045-B321-5F4336A93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9D4718D8-18A1-7A46-9897-CCAFE2094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2DDB984-D309-E945-9B1B-0B5C05497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1E49ED6-748E-ED44-8594-C3990E0B8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A701-C011-EE48-91E4-83024A65073A}" type="datetimeFigureOut">
              <a:rPr lang="sr-Latn-RS" smtClean="0"/>
              <a:t>9.3.2021.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C20AD9F-A592-E54B-BB16-2B08D1F50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C673DDB-CAB3-8845-A7CD-058101CFD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935B-65F8-4548-BC3F-662D99B43DB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2732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61A861DC-D651-F246-B389-51B7D786A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5223903-F087-1C4E-8865-4FBE1C4E1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34C2941-3C8C-F541-9B21-4D560B2990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AA701-C011-EE48-91E4-83024A65073A}" type="datetimeFigureOut">
              <a:rPr lang="sr-Latn-RS" smtClean="0"/>
              <a:t>9.3.2021.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C550E55-D2F0-184E-B4A4-27FE81138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B8FA617-CA53-2D41-82DB-F9646C837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4935B-65F8-4548-BC3F-662D99B43DB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7182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m.wikipedia.org/wiki/Dalmatia" TargetMode="External"/><Relationship Id="rId2" Type="http://schemas.openxmlformats.org/officeDocument/2006/relationships/hyperlink" Target="https://en.m.wikipedia.org/wiki/Croatia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en.m.wikipedia.org/wiki/Mediterranean_Se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m.wikipedia.org/wiki/Krka_(Croatia)" TargetMode="External"/><Relationship Id="rId2" Type="http://schemas.openxmlformats.org/officeDocument/2006/relationships/hyperlink" Target="https://en.m.wikipedia.org/wiki/%C5%A0ibenik-Knin_County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en.m.wikipedia.org/wiki/Dalmatia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B839B2-3259-B245-94C7-5BE629514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618" y="1986590"/>
            <a:ext cx="10515600" cy="1325563"/>
          </a:xfrm>
        </p:spPr>
        <p:txBody>
          <a:bodyPr/>
          <a:lstStyle/>
          <a:p>
            <a:r>
              <a:rPr lang="hr-HR" b="1">
                <a:solidFill>
                  <a:schemeClr val="accent1"/>
                </a:solidFill>
                <a:latin typeface="+mn-lt"/>
              </a:rPr>
              <a:t>               ŠIBENIK-KNIN COUNTY</a:t>
            </a:r>
            <a:endParaRPr lang="sr-Latn-RS" b="1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698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EAF778-AC64-0848-B21F-9F61846C9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456"/>
          </a:xfrm>
        </p:spPr>
        <p:txBody>
          <a:bodyPr/>
          <a:lstStyle/>
          <a:p>
            <a:r>
              <a:rPr lang="hr-HR" b="1">
                <a:solidFill>
                  <a:srgbClr val="36FE91"/>
                </a:solidFill>
              </a:rPr>
              <a:t>FALCONRY CENTER DUBRAVA</a:t>
            </a:r>
            <a:endParaRPr lang="sr-Latn-RS" b="1">
              <a:solidFill>
                <a:srgbClr val="36FE91"/>
              </a:solidFill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811241C8-ECA5-9245-BB3B-BA3D9A8F6713}"/>
              </a:ext>
            </a:extLst>
          </p:cNvPr>
          <p:cNvSpPr txBox="1"/>
          <p:nvPr/>
        </p:nvSpPr>
        <p:spPr>
          <a:xfrm>
            <a:off x="533400" y="1592938"/>
            <a:ext cx="5181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000"/>
              <a:t>The </a:t>
            </a:r>
            <a:r>
              <a:rPr lang="hr-HR" sz="2000" b="1">
                <a:solidFill>
                  <a:srgbClr val="36FE91"/>
                </a:solidFill>
              </a:rPr>
              <a:t>Dubrava Falconry Center</a:t>
            </a:r>
            <a:r>
              <a:rPr lang="hr-HR" sz="2000"/>
              <a:t> is </a:t>
            </a:r>
            <a:r>
              <a:rPr lang="hr-HR" sz="2000" u="sng"/>
              <a:t>the only such center in Croatia </a:t>
            </a:r>
            <a:r>
              <a:rPr lang="hr-HR" sz="2000"/>
              <a:t>where different species of birds of prey can be seen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000"/>
              <a:t>It is located in the dense pine forest of </a:t>
            </a:r>
            <a:r>
              <a:rPr lang="hr-HR" sz="2000" b="1">
                <a:solidFill>
                  <a:srgbClr val="36FE91"/>
                </a:solidFill>
              </a:rPr>
              <a:t>Šibenik’s Dubrava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000"/>
              <a:t>A special program has been prepared for visitors during which they can enjoy the beauty of fslcon flight and be”face to face” with these amazing celestial hunters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000"/>
              <a:t>The center has been breeding various types of predators for many years, and a special place is occupied by  hospital wounded, sick or starving birds that need help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r-Latn-RS" sz="2800"/>
          </a:p>
        </p:txBody>
      </p:sp>
      <p:pic>
        <p:nvPicPr>
          <p:cNvPr id="8" name="Slika 8">
            <a:extLst>
              <a:ext uri="{FF2B5EF4-FFF2-40B4-BE49-F238E27FC236}">
                <a16:creationId xmlns:a16="http://schemas.microsoft.com/office/drawing/2014/main" id="{78A15EED-F89B-DC45-B860-70FD332B3A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30282"/>
            <a:ext cx="5733686" cy="3807526"/>
          </a:xfrm>
        </p:spPr>
      </p:pic>
    </p:spTree>
    <p:extLst>
      <p:ext uri="{BB962C8B-B14F-4D97-AF65-F5344CB8AC3E}">
        <p14:creationId xmlns:p14="http://schemas.microsoft.com/office/powerpoint/2010/main" val="176663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89F92C-B599-F34F-8A65-8DEAEEE5B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595" y="267661"/>
            <a:ext cx="10515600" cy="680410"/>
          </a:xfrm>
        </p:spPr>
        <p:txBody>
          <a:bodyPr>
            <a:normAutofit/>
          </a:bodyPr>
          <a:lstStyle/>
          <a:p>
            <a:r>
              <a:rPr lang="hr-HR" sz="4000" b="1">
                <a:solidFill>
                  <a:srgbClr val="005390"/>
                </a:solidFill>
              </a:rPr>
              <a:t>ISLANDS</a:t>
            </a:r>
            <a:endParaRPr lang="sr-Latn-RS" sz="4000" b="1">
              <a:solidFill>
                <a:srgbClr val="00539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9E60735-FCC5-E24D-849A-4AA7AEDC3D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9595" y="1426903"/>
            <a:ext cx="5181600" cy="4750059"/>
          </a:xfrm>
        </p:spPr>
        <p:txBody>
          <a:bodyPr>
            <a:normAutofit fontScale="77500" lnSpcReduction="20000"/>
          </a:bodyPr>
          <a:lstStyle/>
          <a:p>
            <a:r>
              <a:rPr lang="hr-HR"/>
              <a:t>Šibenik has a lot of beautiful islands: </a:t>
            </a:r>
            <a:r>
              <a:rPr lang="hr-HR" b="1">
                <a:solidFill>
                  <a:schemeClr val="accent1"/>
                </a:solidFill>
              </a:rPr>
              <a:t>Zlarin,Prvić,Kaprije,Žirje,Krapanj</a:t>
            </a:r>
            <a:r>
              <a:rPr lang="hr-HR"/>
              <a:t>…</a:t>
            </a:r>
          </a:p>
          <a:p>
            <a:r>
              <a:rPr lang="hr-HR"/>
              <a:t>The island of Krapanj is the lowest and smallest inhabited island in the Adriatic</a:t>
            </a:r>
          </a:p>
          <a:p>
            <a:r>
              <a:rPr lang="hr-HR"/>
              <a:t>Krapanj is an island with a century-old tradition of </a:t>
            </a:r>
            <a:r>
              <a:rPr lang="hr-HR" b="1">
                <a:solidFill>
                  <a:schemeClr val="accent1"/>
                </a:solidFill>
              </a:rPr>
              <a:t>diving</a:t>
            </a:r>
            <a:r>
              <a:rPr lang="hr-HR"/>
              <a:t>, </a:t>
            </a:r>
            <a:r>
              <a:rPr lang="hr-HR" b="1">
                <a:solidFill>
                  <a:schemeClr val="accent1"/>
                </a:solidFill>
              </a:rPr>
              <a:t>sponge-making</a:t>
            </a:r>
            <a:r>
              <a:rPr lang="hr-HR"/>
              <a:t> and </a:t>
            </a:r>
            <a:r>
              <a:rPr lang="hr-HR" b="1">
                <a:solidFill>
                  <a:schemeClr val="accent1"/>
                </a:solidFill>
              </a:rPr>
              <a:t>fishing</a:t>
            </a:r>
          </a:p>
          <a:p>
            <a:r>
              <a:rPr lang="hr-HR"/>
              <a:t>Zlarin is ofen called the </a:t>
            </a:r>
            <a:r>
              <a:rPr lang="hr-HR" b="1">
                <a:solidFill>
                  <a:srgbClr val="FFC000"/>
                </a:solidFill>
              </a:rPr>
              <a:t>Golden Island </a:t>
            </a:r>
            <a:r>
              <a:rPr lang="hr-HR"/>
              <a:t>or </a:t>
            </a:r>
            <a:r>
              <a:rPr lang="hr-HR" b="1">
                <a:solidFill>
                  <a:srgbClr val="00B050"/>
                </a:solidFill>
              </a:rPr>
              <a:t>Green Island</a:t>
            </a:r>
            <a:r>
              <a:rPr lang="hr-HR"/>
              <a:t> because of its untouched natural beauty</a:t>
            </a:r>
          </a:p>
          <a:p>
            <a:r>
              <a:rPr lang="hr-HR"/>
              <a:t>Residents popularize the island with a unique hobby, which is </a:t>
            </a:r>
            <a:r>
              <a:rPr lang="hr-HR" b="1">
                <a:solidFill>
                  <a:schemeClr val="accent1"/>
                </a:solidFill>
              </a:rPr>
              <a:t>coral extraction and making coral jewelry</a:t>
            </a:r>
          </a:p>
          <a:p>
            <a:r>
              <a:rPr lang="hr-HR"/>
              <a:t>It is one of the sunniest islands in the Adriatic Sea and is known for its sandy and „wild” beaches</a:t>
            </a: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B0519D64-6351-1E42-A3DD-1750EC60B7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71" y="1426903"/>
            <a:ext cx="3517605" cy="2638204"/>
          </a:xfr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68F7F711-93AC-6D49-889C-091326722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71" y="4147626"/>
            <a:ext cx="3833628" cy="222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1974F3E-6FBF-3F47-BFE6-A16C4C786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013" y="2755972"/>
            <a:ext cx="10515600" cy="1124910"/>
          </a:xfrm>
        </p:spPr>
        <p:txBody>
          <a:bodyPr/>
          <a:lstStyle/>
          <a:p>
            <a:pPr marL="0" indent="0">
              <a:buNone/>
            </a:pPr>
            <a:r>
              <a:rPr lang="hr-HR">
                <a:latin typeface="+mj-lt"/>
              </a:rPr>
              <a:t>These were the most famous attractions, but Šibenik-Knin county gives even more attractions that definitely worth a look!</a:t>
            </a:r>
            <a:endParaRPr lang="sr-Latn-R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728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9C71A8-528A-584D-A078-7CB625168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316" y="861310"/>
            <a:ext cx="10515600" cy="2771480"/>
          </a:xfrm>
        </p:spPr>
        <p:txBody>
          <a:bodyPr/>
          <a:lstStyle/>
          <a:p>
            <a:r>
              <a:rPr lang="hr-HR" b="1">
                <a:latin typeface="+mn-lt"/>
              </a:rPr>
              <a:t>THANK YOU</a:t>
            </a:r>
            <a:r>
              <a:rPr lang="hr-HR" b="1">
                <a:solidFill>
                  <a:schemeClr val="accent2"/>
                </a:solidFill>
                <a:latin typeface="+mn-lt"/>
              </a:rPr>
              <a:t> FOR WATCHING</a:t>
            </a:r>
            <a:r>
              <a:rPr lang="hr-HR" b="1">
                <a:latin typeface="+mn-lt"/>
              </a:rPr>
              <a:t>!</a:t>
            </a:r>
            <a:endParaRPr lang="sr-Latn-RS" b="1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D90E92C-7BAE-744E-991C-A61F45A6F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446" y="5839047"/>
            <a:ext cx="10515600" cy="2771480"/>
          </a:xfrm>
        </p:spPr>
        <p:txBody>
          <a:bodyPr/>
          <a:lstStyle/>
          <a:p>
            <a:pPr marL="0" indent="0" algn="r">
              <a:buNone/>
            </a:pPr>
            <a:r>
              <a:rPr lang="hr-HR"/>
              <a:t>Made by: Roko Erceg, Niko Radovčić and Filip Knez 7.a</a:t>
            </a:r>
          </a:p>
        </p:txBody>
      </p:sp>
    </p:spTree>
    <p:extLst>
      <p:ext uri="{BB962C8B-B14F-4D97-AF65-F5344CB8AC3E}">
        <p14:creationId xmlns:p14="http://schemas.microsoft.com/office/powerpoint/2010/main" val="127168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4B60FF-7A91-1640-8491-90E1F4B29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>
                <a:solidFill>
                  <a:schemeClr val="accent2"/>
                </a:solidFill>
              </a:rPr>
              <a:t>INTRODUCTION</a:t>
            </a:r>
            <a:endParaRPr lang="sr-Latn-RS" b="1">
              <a:solidFill>
                <a:schemeClr val="accent2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1EE7B9B-768F-D44B-BED2-E43FE5EC5F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/>
              <a:t>Šibenik is a beautiful small town in the heart of Dalmatia</a:t>
            </a:r>
          </a:p>
          <a:p>
            <a:r>
              <a:rPr lang="hr-HR"/>
              <a:t>As beautiful as Šibenik is, so beautiful is its surroundings</a:t>
            </a:r>
          </a:p>
          <a:p>
            <a:r>
              <a:rPr lang="hr-HR"/>
              <a:t>If you decide to visit Šibenik, you should also look at te following locations</a:t>
            </a: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43E3B6CE-FEAB-414C-9462-A3C072D09D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954118"/>
            <a:ext cx="5693046" cy="2949764"/>
          </a:xfrm>
        </p:spPr>
      </p:pic>
    </p:spTree>
    <p:extLst>
      <p:ext uri="{BB962C8B-B14F-4D97-AF65-F5344CB8AC3E}">
        <p14:creationId xmlns:p14="http://schemas.microsoft.com/office/powerpoint/2010/main" val="18105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2D4D07-0FD4-B740-8137-970E253E3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1038"/>
          </a:xfrm>
        </p:spPr>
        <p:txBody>
          <a:bodyPr/>
          <a:lstStyle/>
          <a:p>
            <a:r>
              <a:rPr lang="hr-HR" b="1">
                <a:solidFill>
                  <a:schemeClr val="accent6"/>
                </a:solidFill>
              </a:rPr>
              <a:t>NATIONAL </a:t>
            </a:r>
            <a:r>
              <a:rPr lang="hr-HR" b="1">
                <a:solidFill>
                  <a:schemeClr val="accent1"/>
                </a:solidFill>
              </a:rPr>
              <a:t>PARKS</a:t>
            </a:r>
            <a:endParaRPr lang="sr-Latn-RS" b="1">
              <a:solidFill>
                <a:schemeClr val="accent6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8AAEDB9-0137-5341-9EDC-F2B5FF5586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9755" y="1258189"/>
            <a:ext cx="4362892" cy="5296710"/>
          </a:xfrm>
        </p:spPr>
        <p:txBody>
          <a:bodyPr>
            <a:normAutofit/>
          </a:bodyPr>
          <a:lstStyle/>
          <a:p>
            <a:r>
              <a:rPr lang="hr-HR" sz="2400" b="1" u="sng">
                <a:solidFill>
                  <a:schemeClr val="accent6"/>
                </a:solidFill>
              </a:rPr>
              <a:t>National park Krka</a:t>
            </a:r>
            <a:r>
              <a:rPr lang="hr-HR" sz="2400"/>
              <a:t> is located next to </a:t>
            </a:r>
            <a:r>
              <a:rPr lang="hr-HR" sz="2400" b="1"/>
              <a:t>Skradin </a:t>
            </a:r>
            <a:r>
              <a:rPr lang="hr-HR" sz="2400"/>
              <a:t>(a small town)</a:t>
            </a:r>
          </a:p>
          <a:p>
            <a:r>
              <a:rPr lang="hr-HR" sz="2400"/>
              <a:t>Krka is a beautiful river, which has many waterfalls and lakes</a:t>
            </a:r>
          </a:p>
          <a:p>
            <a:r>
              <a:rPr lang="hr-HR" sz="2400"/>
              <a:t>The most popular waterfall is </a:t>
            </a:r>
            <a:r>
              <a:rPr lang="hr-HR" sz="2400" b="1" u="sng">
                <a:solidFill>
                  <a:schemeClr val="accent1"/>
                </a:solidFill>
              </a:rPr>
              <a:t>Skradinski buk</a:t>
            </a:r>
            <a:r>
              <a:rPr lang="hr-HR" sz="2400"/>
              <a:t>, and the most popular lake is </a:t>
            </a:r>
            <a:r>
              <a:rPr lang="hr-HR" sz="2400" b="1" u="sng">
                <a:solidFill>
                  <a:schemeClr val="accent1"/>
                </a:solidFill>
              </a:rPr>
              <a:t>Prokljansko jezero</a:t>
            </a:r>
            <a:endParaRPr lang="hr-HR" sz="2400"/>
          </a:p>
          <a:p>
            <a:endParaRPr lang="sr-Latn-RS" sz="2400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F7DC4745-E0BA-6649-BFB6-23C7DA41C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58189"/>
            <a:ext cx="5181600" cy="5059322"/>
          </a:xfrm>
        </p:spPr>
        <p:txBody>
          <a:bodyPr>
            <a:normAutofit/>
          </a:bodyPr>
          <a:lstStyle/>
          <a:p>
            <a:r>
              <a:rPr lang="hr-HR" sz="2400" b="1" i="0">
                <a:solidFill>
                  <a:schemeClr val="accent1"/>
                </a:solidFill>
                <a:effectLst/>
                <a:latin typeface="-apple-system"/>
              </a:rPr>
              <a:t>Kornati</a:t>
            </a:r>
            <a:r>
              <a:rPr lang="hr-HR" sz="2400">
                <a:solidFill>
                  <a:srgbClr val="202122"/>
                </a:solidFill>
                <a:latin typeface="-apple-system"/>
              </a:rPr>
              <a:t> archipelago</a:t>
            </a:r>
            <a:r>
              <a:rPr lang="hr-HR" sz="2400" b="0" i="0">
                <a:solidFill>
                  <a:srgbClr val="202122"/>
                </a:solidFill>
                <a:effectLst/>
                <a:latin typeface="-apple-system"/>
              </a:rPr>
              <a:t> of </a:t>
            </a:r>
            <a:r>
              <a:rPr lang="hr-HR" sz="2400" b="1" i="0" u="none" strike="noStrike">
                <a:solidFill>
                  <a:schemeClr val="accent6"/>
                </a:solidFill>
                <a:effectLst/>
                <a:latin typeface="-apple-system"/>
                <a:hlinkClick r:id="rId2" tooltip="Croat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Croatia</a:t>
            </a:r>
            <a:r>
              <a:rPr lang="hr-HR" sz="2400" b="0" i="0">
                <a:solidFill>
                  <a:srgbClr val="202122"/>
                </a:solidFill>
                <a:effectLst/>
                <a:latin typeface="-apple-system"/>
              </a:rPr>
              <a:t>, also known as the Stomorski islands, is located in the northern part of </a:t>
            </a:r>
            <a:r>
              <a:rPr lang="hr-HR" sz="2400" b="1" i="0" u="none" strike="noStrike">
                <a:solidFill>
                  <a:schemeClr val="accent1"/>
                </a:solidFill>
                <a:effectLst/>
                <a:latin typeface="-apple-system"/>
                <a:hlinkClick r:id="rId3" tooltip="Dalmat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Dalmatia</a:t>
            </a:r>
            <a:endParaRPr lang="hr-HR" sz="2400" b="1" i="0" u="none" strike="noStrike">
              <a:solidFill>
                <a:schemeClr val="accent1"/>
              </a:solidFill>
              <a:effectLst/>
              <a:latin typeface="-apple-system"/>
            </a:endParaRPr>
          </a:p>
          <a:p>
            <a:r>
              <a:rPr lang="hr-HR" sz="2400" b="0" i="0">
                <a:solidFill>
                  <a:srgbClr val="202122"/>
                </a:solidFill>
                <a:effectLst/>
                <a:latin typeface="-apple-system"/>
              </a:rPr>
              <a:t>Kornati are the densest archipelago in the </a:t>
            </a:r>
            <a:r>
              <a:rPr lang="hr-HR" sz="2400" b="1" i="0" u="none" strike="noStrike">
                <a:solidFill>
                  <a:srgbClr val="92D050"/>
                </a:solidFill>
                <a:effectLst/>
                <a:latin typeface="-apple-system"/>
                <a:hlinkClick r:id="rId4" tooltip="Mediterranean Se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Mediterranean</a:t>
            </a:r>
            <a:r>
              <a:rPr lang="hr-HR" sz="2400" b="1" i="0" u="none" strike="noStrike">
                <a:solidFill>
                  <a:srgbClr val="0563C1"/>
                </a:solidFill>
                <a:effectLst/>
                <a:latin typeface="-apple-system"/>
                <a:hlinkClick r:id="rId4" tooltip="Mediterranean Se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Sea</a:t>
            </a:r>
            <a:endParaRPr lang="sr-Latn-RS" sz="2400" b="1" u="sng"/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id="{A61B547C-94FB-0840-AF3C-79DD2FA7A3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97" y="4283149"/>
            <a:ext cx="3231117" cy="1938670"/>
          </a:xfrm>
          <a:prstGeom prst="rect">
            <a:avLst/>
          </a:prstGeom>
        </p:spPr>
      </p:pic>
      <p:pic>
        <p:nvPicPr>
          <p:cNvPr id="7" name="Slika 9">
            <a:extLst>
              <a:ext uri="{FF2B5EF4-FFF2-40B4-BE49-F238E27FC236}">
                <a16:creationId xmlns:a16="http://schemas.microsoft.com/office/drawing/2014/main" id="{8A421CF8-313D-9A43-A36B-3E91A4AD63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04" y="4139544"/>
            <a:ext cx="3231117" cy="208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1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279A77-8B22-D14B-8025-0B7888C13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2317"/>
          </a:xfrm>
        </p:spPr>
        <p:txBody>
          <a:bodyPr>
            <a:normAutofit fontScale="90000"/>
          </a:bodyPr>
          <a:lstStyle/>
          <a:p>
            <a:r>
              <a:rPr lang="hr-HR" b="1">
                <a:solidFill>
                  <a:srgbClr val="7030A0"/>
                </a:solidFill>
              </a:rPr>
              <a:t>SKRADIN</a:t>
            </a:r>
            <a:endParaRPr lang="sr-Latn-RS" b="1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FC3BA24-624C-9F45-A3DF-628075BC4C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612606"/>
            <a:ext cx="5181600" cy="5122568"/>
          </a:xfrm>
        </p:spPr>
        <p:txBody>
          <a:bodyPr/>
          <a:lstStyle/>
          <a:p>
            <a:r>
              <a:rPr lang="hr-HR" b="1" i="0">
                <a:solidFill>
                  <a:srgbClr val="202122"/>
                </a:solidFill>
                <a:effectLst/>
                <a:latin typeface="-apple-system"/>
              </a:rPr>
              <a:t>Skradin</a:t>
            </a:r>
            <a:r>
              <a:rPr lang="el-GR" b="0" i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hr-HR" b="0" i="0">
                <a:solidFill>
                  <a:srgbClr val="202122"/>
                </a:solidFill>
                <a:effectLst/>
                <a:latin typeface="-apple-system"/>
              </a:rPr>
              <a:t>is a small town in the </a:t>
            </a:r>
            <a:r>
              <a:rPr lang="hr-HR" b="1" i="0" u="none" strike="noStrike">
                <a:solidFill>
                  <a:srgbClr val="7030A0"/>
                </a:solidFill>
                <a:effectLst/>
                <a:latin typeface="-apple-system"/>
                <a:hlinkClick r:id="rId2" tooltip="Šibenik-Knin Count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Šibenik-Knin County</a:t>
            </a:r>
            <a:r>
              <a:rPr lang="hr-HR" b="0" i="0">
                <a:solidFill>
                  <a:srgbClr val="202122"/>
                </a:solidFill>
                <a:effectLst/>
                <a:latin typeface="-apple-system"/>
              </a:rPr>
              <a:t> of Croatia, with a population of 3,825 </a:t>
            </a:r>
          </a:p>
          <a:p>
            <a:r>
              <a:rPr lang="hr-HR" b="0" i="0">
                <a:solidFill>
                  <a:srgbClr val="202122"/>
                </a:solidFill>
                <a:effectLst/>
                <a:latin typeface="-apple-system"/>
              </a:rPr>
              <a:t> It is located near the </a:t>
            </a:r>
            <a:r>
              <a:rPr lang="hr-HR" b="1" i="0" u="none" strike="noStrike">
                <a:solidFill>
                  <a:srgbClr val="7030A0"/>
                </a:solidFill>
                <a:effectLst/>
                <a:latin typeface="-apple-system"/>
                <a:hlinkClick r:id="rId3" tooltip="Krka (Croatia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Krka</a:t>
            </a:r>
            <a:r>
              <a:rPr lang="hr-HR" b="0" i="0">
                <a:solidFill>
                  <a:srgbClr val="202122"/>
                </a:solidFill>
                <a:effectLst/>
                <a:latin typeface="-apple-system"/>
              </a:rPr>
              <a:t> river</a:t>
            </a:r>
          </a:p>
          <a:p>
            <a:r>
              <a:rPr lang="hr-HR"/>
              <a:t>Fun Fact: Skradin is Bill Gates’ favorite summer resort</a:t>
            </a:r>
            <a:endParaRPr lang="sr-Latn-RS"/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72B0B845-E8EE-FC45-B2A3-21B3E84D91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612606"/>
            <a:ext cx="5181600" cy="2932814"/>
          </a:xfrm>
        </p:spPr>
      </p:pic>
    </p:spTree>
    <p:extLst>
      <p:ext uri="{BB962C8B-B14F-4D97-AF65-F5344CB8AC3E}">
        <p14:creationId xmlns:p14="http://schemas.microsoft.com/office/powerpoint/2010/main" val="167487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EB0AD6-ABDE-AE43-97BA-9015ACD37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9015"/>
          </a:xfrm>
        </p:spPr>
        <p:txBody>
          <a:bodyPr/>
          <a:lstStyle/>
          <a:p>
            <a:r>
              <a:rPr lang="hr-HR" b="1">
                <a:solidFill>
                  <a:srgbClr val="FF0000"/>
                </a:solidFill>
              </a:rPr>
              <a:t>KNIN</a:t>
            </a:r>
            <a:endParaRPr lang="sr-Latn-RS" b="1">
              <a:solidFill>
                <a:srgbClr val="FF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FBA7376-FB13-D742-872A-7274E82C03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84767"/>
            <a:ext cx="5181600" cy="4892196"/>
          </a:xfrm>
        </p:spPr>
        <p:txBody>
          <a:bodyPr/>
          <a:lstStyle/>
          <a:p>
            <a:r>
              <a:rPr lang="hr-HR" b="1" i="0">
                <a:solidFill>
                  <a:srgbClr val="202122"/>
                </a:solidFill>
                <a:effectLst/>
                <a:latin typeface="-apple-system"/>
              </a:rPr>
              <a:t>Knin</a:t>
            </a:r>
            <a:r>
              <a:rPr lang="hr-HR">
                <a:solidFill>
                  <a:srgbClr val="202122"/>
                </a:solidFill>
                <a:latin typeface="-apple-system"/>
              </a:rPr>
              <a:t> </a:t>
            </a:r>
            <a:r>
              <a:rPr lang="hr-HR" b="0" i="0">
                <a:solidFill>
                  <a:srgbClr val="202122"/>
                </a:solidFill>
                <a:effectLst/>
                <a:latin typeface="-apple-system"/>
              </a:rPr>
              <a:t>is a city located in the </a:t>
            </a:r>
            <a:r>
              <a:rPr lang="hr-HR" b="1" i="0" u="none" strike="noStrike">
                <a:solidFill>
                  <a:srgbClr val="FF0000"/>
                </a:solidFill>
                <a:effectLst/>
                <a:latin typeface="-apple-system"/>
                <a:hlinkClick r:id="rId2" tooltip="Dalmat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Dalmatian</a:t>
            </a:r>
            <a:r>
              <a:rPr lang="hr-HR" b="0" i="0">
                <a:solidFill>
                  <a:srgbClr val="202122"/>
                </a:solidFill>
                <a:effectLst/>
                <a:latin typeface="-apple-system"/>
              </a:rPr>
              <a:t> hinterland</a:t>
            </a:r>
          </a:p>
          <a:p>
            <a:r>
              <a:rPr lang="hr-HR">
                <a:solidFill>
                  <a:srgbClr val="202122"/>
                </a:solidFill>
                <a:latin typeface="-apple-system"/>
              </a:rPr>
              <a:t>It is also known as </a:t>
            </a:r>
            <a:r>
              <a:rPr lang="hr-HR" b="1">
                <a:solidFill>
                  <a:srgbClr val="FF0000"/>
                </a:solidFill>
                <a:latin typeface="-apple-system"/>
              </a:rPr>
              <a:t>Zvonimir’s Town </a:t>
            </a:r>
            <a:r>
              <a:rPr lang="hr-HR">
                <a:latin typeface="-apple-system"/>
              </a:rPr>
              <a:t>(it got it’s nickname by the name of Zvonimir)</a:t>
            </a:r>
          </a:p>
          <a:p>
            <a:r>
              <a:rPr lang="hr-HR">
                <a:latin typeface="-apple-system"/>
              </a:rPr>
              <a:t>Knin is a small famous town and the most famous attraction is the Knin Fortress</a:t>
            </a:r>
            <a:endParaRPr lang="sr-Latn-RS"/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F8592B47-EE11-3847-89B5-B6A40AABA1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397561"/>
            <a:ext cx="5181600" cy="3443384"/>
          </a:xfrm>
        </p:spPr>
      </p:pic>
    </p:spTree>
    <p:extLst>
      <p:ext uri="{BB962C8B-B14F-4D97-AF65-F5344CB8AC3E}">
        <p14:creationId xmlns:p14="http://schemas.microsoft.com/office/powerpoint/2010/main" val="270055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A8BC02-C461-0A4B-8C52-3A8980BEE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6480"/>
          </a:xfrm>
        </p:spPr>
        <p:txBody>
          <a:bodyPr/>
          <a:lstStyle/>
          <a:p>
            <a:r>
              <a:rPr lang="hr-HR" b="1">
                <a:solidFill>
                  <a:srgbClr val="FE0E6F"/>
                </a:solidFill>
              </a:rPr>
              <a:t>VODICE</a:t>
            </a:r>
            <a:endParaRPr lang="sr-Latn-RS" b="1">
              <a:solidFill>
                <a:srgbClr val="FE0E6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F8956A-89A7-8846-B4A3-53FD5AE13B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231606"/>
            <a:ext cx="5181600" cy="4945357"/>
          </a:xfrm>
        </p:spPr>
        <p:txBody>
          <a:bodyPr/>
          <a:lstStyle/>
          <a:p>
            <a:r>
              <a:rPr lang="hr-HR"/>
              <a:t>The charming town of Vodice used to be a fishing village</a:t>
            </a:r>
          </a:p>
          <a:p>
            <a:r>
              <a:rPr lang="hr-HR"/>
              <a:t>It is located on the shores of </a:t>
            </a:r>
            <a:r>
              <a:rPr lang="hr-HR" b="1">
                <a:solidFill>
                  <a:srgbClr val="FE0E6F"/>
                </a:solidFill>
              </a:rPr>
              <a:t>Adriatic sea </a:t>
            </a:r>
            <a:endParaRPr lang="hr-HR"/>
          </a:p>
          <a:p>
            <a:r>
              <a:rPr lang="hr-HR"/>
              <a:t>Vodice is known for its numerous tourist offers and is a popular tourist destination</a:t>
            </a: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E4750265-FACA-3D4E-8FAA-0BF2B4563E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689" y="1231606"/>
            <a:ext cx="5181600" cy="3457098"/>
          </a:xfrm>
        </p:spPr>
      </p:pic>
    </p:spTree>
    <p:extLst>
      <p:ext uri="{BB962C8B-B14F-4D97-AF65-F5344CB8AC3E}">
        <p14:creationId xmlns:p14="http://schemas.microsoft.com/office/powerpoint/2010/main" val="124940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7BB4FC-0F89-6546-8B1F-0218AA2D1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4712"/>
          </a:xfrm>
        </p:spPr>
        <p:txBody>
          <a:bodyPr/>
          <a:lstStyle/>
          <a:p>
            <a:r>
              <a:rPr lang="hr-HR" b="1">
                <a:solidFill>
                  <a:srgbClr val="FE4401"/>
                </a:solidFill>
              </a:rPr>
              <a:t>MURTER</a:t>
            </a:r>
            <a:endParaRPr lang="sr-Latn-RS" b="1">
              <a:solidFill>
                <a:srgbClr val="FE440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8EDF57-AF1E-0042-8516-26E780C14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3628"/>
            <a:ext cx="5181600" cy="4883335"/>
          </a:xfrm>
        </p:spPr>
        <p:txBody>
          <a:bodyPr/>
          <a:lstStyle/>
          <a:p>
            <a:r>
              <a:rPr lang="hr-HR"/>
              <a:t>Murter is an island in central Dalmatia, and is connected to Tisno by a bridge</a:t>
            </a:r>
          </a:p>
          <a:p>
            <a:r>
              <a:rPr lang="hr-HR"/>
              <a:t>It is known for its </a:t>
            </a:r>
            <a:r>
              <a:rPr lang="hr-HR" b="1">
                <a:solidFill>
                  <a:srgbClr val="FE4401"/>
                </a:solidFill>
              </a:rPr>
              <a:t>beautiful beaches </a:t>
            </a:r>
            <a:r>
              <a:rPr lang="hr-HR"/>
              <a:t>and </a:t>
            </a:r>
            <a:r>
              <a:rPr lang="hr-HR" b="1">
                <a:solidFill>
                  <a:srgbClr val="FE4401"/>
                </a:solidFill>
              </a:rPr>
              <a:t>crystal clear sea</a:t>
            </a:r>
            <a:endParaRPr lang="hr-HR"/>
          </a:p>
          <a:p>
            <a:r>
              <a:rPr lang="hr-HR"/>
              <a:t>It is great location for </a:t>
            </a:r>
            <a:r>
              <a:rPr lang="hr-HR" b="1">
                <a:solidFill>
                  <a:srgbClr val="FE4401"/>
                </a:solidFill>
              </a:rPr>
              <a:t>hiking</a:t>
            </a:r>
            <a:r>
              <a:rPr lang="hr-HR"/>
              <a:t>,</a:t>
            </a:r>
            <a:r>
              <a:rPr lang="hr-HR" b="1">
                <a:solidFill>
                  <a:srgbClr val="FE4401"/>
                </a:solidFill>
              </a:rPr>
              <a:t>biking</a:t>
            </a:r>
            <a:r>
              <a:rPr lang="hr-HR"/>
              <a:t>,</a:t>
            </a:r>
            <a:r>
              <a:rPr lang="hr-HR" b="1">
                <a:solidFill>
                  <a:srgbClr val="FE4401"/>
                </a:solidFill>
              </a:rPr>
              <a:t>fishing</a:t>
            </a:r>
            <a:r>
              <a:rPr lang="hr-HR"/>
              <a:t>, </a:t>
            </a:r>
            <a:r>
              <a:rPr lang="hr-HR" b="1">
                <a:solidFill>
                  <a:srgbClr val="FE4401"/>
                </a:solidFill>
              </a:rPr>
              <a:t>kayaking</a:t>
            </a:r>
            <a:r>
              <a:rPr lang="hr-HR"/>
              <a:t> and </a:t>
            </a:r>
            <a:r>
              <a:rPr lang="hr-HR" b="1">
                <a:solidFill>
                  <a:srgbClr val="FE4401"/>
                </a:solidFill>
              </a:rPr>
              <a:t>paintball</a:t>
            </a:r>
          </a:p>
        </p:txBody>
      </p:sp>
      <p:pic>
        <p:nvPicPr>
          <p:cNvPr id="7" name="Slika 7">
            <a:extLst>
              <a:ext uri="{FF2B5EF4-FFF2-40B4-BE49-F238E27FC236}">
                <a16:creationId xmlns:a16="http://schemas.microsoft.com/office/drawing/2014/main" id="{5C684FA5-9311-5C44-A538-6E3C3C64D0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666" y="1408815"/>
            <a:ext cx="5649959" cy="3282356"/>
          </a:xfrm>
        </p:spPr>
      </p:pic>
    </p:spTree>
    <p:extLst>
      <p:ext uri="{BB962C8B-B14F-4D97-AF65-F5344CB8AC3E}">
        <p14:creationId xmlns:p14="http://schemas.microsoft.com/office/powerpoint/2010/main" val="166742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CD45ED-42D6-E64A-8B0E-1F33EE1EB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5596"/>
          </a:xfrm>
        </p:spPr>
        <p:txBody>
          <a:bodyPr>
            <a:noAutofit/>
          </a:bodyPr>
          <a:lstStyle/>
          <a:p>
            <a:r>
              <a:rPr lang="hr-HR" sz="3200" b="1">
                <a:solidFill>
                  <a:schemeClr val="accent1"/>
                </a:solidFill>
              </a:rPr>
              <a:t>PRIMOŠTEN</a:t>
            </a:r>
            <a:endParaRPr lang="sr-Latn-RS" sz="3200" b="1">
              <a:solidFill>
                <a:schemeClr val="accent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87D6170-1B2D-D041-8CBC-0DE3EC1C6D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7556" y="1160721"/>
            <a:ext cx="5181600" cy="5041605"/>
          </a:xfrm>
        </p:spPr>
        <p:txBody>
          <a:bodyPr>
            <a:normAutofit fontScale="77500" lnSpcReduction="20000"/>
          </a:bodyPr>
          <a:lstStyle/>
          <a:p>
            <a:r>
              <a:rPr lang="hr-HR" sz="3300"/>
              <a:t>Primošten is a wonderful place located on the Adriatic coast between the towns </a:t>
            </a:r>
            <a:r>
              <a:rPr lang="hr-HR" sz="3300" b="1">
                <a:solidFill>
                  <a:schemeClr val="accent1"/>
                </a:solidFill>
              </a:rPr>
              <a:t>Šibenik</a:t>
            </a:r>
            <a:r>
              <a:rPr lang="hr-HR" sz="3300"/>
              <a:t> and </a:t>
            </a:r>
            <a:r>
              <a:rPr lang="hr-HR" sz="3300" b="1">
                <a:solidFill>
                  <a:schemeClr val="accent1"/>
                </a:solidFill>
              </a:rPr>
              <a:t>Trogir</a:t>
            </a:r>
          </a:p>
          <a:p>
            <a:r>
              <a:rPr lang="hr-HR" sz="3300"/>
              <a:t>It is a combination of </a:t>
            </a:r>
            <a:r>
              <a:rPr lang="hr-HR" sz="3300" b="1">
                <a:solidFill>
                  <a:schemeClr val="accent1"/>
                </a:solidFill>
              </a:rPr>
              <a:t>Mediterranean</a:t>
            </a:r>
            <a:r>
              <a:rPr lang="hr-HR" sz="3300"/>
              <a:t> landscape and narrow streets</a:t>
            </a:r>
          </a:p>
          <a:p>
            <a:r>
              <a:rPr lang="hr-HR" sz="3300"/>
              <a:t>Some of the sights: </a:t>
            </a:r>
            <a:r>
              <a:rPr lang="hr-HR" sz="3300" b="1">
                <a:solidFill>
                  <a:schemeClr val="accent1"/>
                </a:solidFill>
              </a:rPr>
              <a:t>Church of st. Juraj, Church of st. Roko, Church of Our Lady of Mercy and Statue of Our Lady of Loreto</a:t>
            </a:r>
            <a:endParaRPr lang="hr-HR" sz="3300"/>
          </a:p>
          <a:p>
            <a:r>
              <a:rPr lang="hr-HR" sz="3300"/>
              <a:t>Along with the statue of Our Lady of Loreto, a lookout with a beautiful panaronic view: On the entire Šibenik archipelago and the open sea</a:t>
            </a:r>
          </a:p>
          <a:p>
            <a:endParaRPr lang="sr-Latn-RS"/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331F6F65-E61B-A648-B82C-54B10DE5E4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687" y="1160721"/>
            <a:ext cx="3210686" cy="2410046"/>
          </a:xfrm>
        </p:spPr>
      </p:pic>
      <p:pic>
        <p:nvPicPr>
          <p:cNvPr id="4" name="Slika 5">
            <a:extLst>
              <a:ext uri="{FF2B5EF4-FFF2-40B4-BE49-F238E27FC236}">
                <a16:creationId xmlns:a16="http://schemas.microsoft.com/office/drawing/2014/main" id="{37C81615-5953-D84E-8F15-F491E85C8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687" y="3856217"/>
            <a:ext cx="3210686" cy="242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4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F87D70-C082-F24D-B323-727AF754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4200"/>
          </a:xfrm>
        </p:spPr>
        <p:txBody>
          <a:bodyPr/>
          <a:lstStyle/>
          <a:p>
            <a:r>
              <a:rPr lang="hr-HR" b="1">
                <a:solidFill>
                  <a:srgbClr val="0070C0"/>
                </a:solidFill>
              </a:rPr>
              <a:t>S</a:t>
            </a:r>
            <a:r>
              <a:rPr lang="hr-HR" b="1">
                <a:solidFill>
                  <a:srgbClr val="FFFF00"/>
                </a:solidFill>
              </a:rPr>
              <a:t>O</a:t>
            </a:r>
            <a:r>
              <a:rPr lang="hr-HR" b="1">
                <a:solidFill>
                  <a:srgbClr val="0070C0"/>
                </a:solidFill>
              </a:rPr>
              <a:t>L</a:t>
            </a:r>
            <a:r>
              <a:rPr lang="hr-HR" b="1">
                <a:solidFill>
                  <a:srgbClr val="FFFF00"/>
                </a:solidFill>
              </a:rPr>
              <a:t>A</a:t>
            </a:r>
            <a:r>
              <a:rPr lang="hr-HR" b="1">
                <a:solidFill>
                  <a:srgbClr val="0070C0"/>
                </a:solidFill>
              </a:rPr>
              <a:t>R</a:t>
            </a:r>
            <a:r>
              <a:rPr lang="hr-HR" b="1">
                <a:solidFill>
                  <a:srgbClr val="FFFF00"/>
                </a:solidFill>
              </a:rPr>
              <a:t>I</a:t>
            </a:r>
            <a:r>
              <a:rPr lang="hr-HR" b="1">
                <a:solidFill>
                  <a:srgbClr val="0070C0"/>
                </a:solidFill>
              </a:rPr>
              <a:t>S</a:t>
            </a:r>
            <a:endParaRPr lang="sr-Latn-RS" b="1">
              <a:solidFill>
                <a:srgbClr val="0070C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78F58E-156A-B145-A165-2551A79E71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316" y="1385562"/>
            <a:ext cx="5181600" cy="4807903"/>
          </a:xfrm>
        </p:spPr>
        <p:txBody>
          <a:bodyPr/>
          <a:lstStyle/>
          <a:p>
            <a:r>
              <a:rPr lang="hr-HR" b="1">
                <a:solidFill>
                  <a:schemeClr val="accent1"/>
                </a:solidFill>
              </a:rPr>
              <a:t>Solaris</a:t>
            </a:r>
            <a:r>
              <a:rPr lang="hr-HR"/>
              <a:t> is located on a beatiful peninsula 6 kilometers from the center of Šibenik by the sea</a:t>
            </a:r>
          </a:p>
          <a:p>
            <a:r>
              <a:rPr lang="hr-HR"/>
              <a:t>It is surrounded by lush vegetation and a </a:t>
            </a:r>
            <a:r>
              <a:rPr lang="hr-HR" b="1">
                <a:solidFill>
                  <a:schemeClr val="accent1"/>
                </a:solidFill>
              </a:rPr>
              <a:t>4km long beach</a:t>
            </a:r>
          </a:p>
          <a:p>
            <a:r>
              <a:rPr lang="hr-HR"/>
              <a:t>Solaris(Amadria Park) is a resort with </a:t>
            </a:r>
            <a:r>
              <a:rPr lang="hr-HR" b="1">
                <a:solidFill>
                  <a:schemeClr val="accent1"/>
                </a:solidFill>
              </a:rPr>
              <a:t>5 hotels</a:t>
            </a:r>
            <a:r>
              <a:rPr lang="hr-HR"/>
              <a:t>, </a:t>
            </a:r>
            <a:r>
              <a:rPr lang="hr-HR" b="1">
                <a:solidFill>
                  <a:schemeClr val="accent1"/>
                </a:solidFill>
              </a:rPr>
              <a:t>aquapark</a:t>
            </a:r>
            <a:r>
              <a:rPr lang="hr-HR"/>
              <a:t>, </a:t>
            </a:r>
            <a:r>
              <a:rPr lang="hr-HR" b="1">
                <a:solidFill>
                  <a:schemeClr val="accent1"/>
                </a:solidFill>
              </a:rPr>
              <a:t>camp</a:t>
            </a:r>
            <a:r>
              <a:rPr lang="hr-HR"/>
              <a:t> and many attractions and activities that include the </a:t>
            </a:r>
            <a:r>
              <a:rPr lang="hr-HR" b="1">
                <a:solidFill>
                  <a:srgbClr val="FFFF00"/>
                </a:solidFill>
              </a:rPr>
              <a:t>Dalmatian ethno village</a:t>
            </a:r>
            <a:endParaRPr lang="sr-Latn-RS" b="1">
              <a:solidFill>
                <a:srgbClr val="FFFF00"/>
              </a:solidFill>
            </a:endParaRP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D14FAA2F-594D-484F-A579-708B5D7736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85562"/>
            <a:ext cx="5456274" cy="4086876"/>
          </a:xfrm>
        </p:spPr>
      </p:pic>
    </p:spTree>
    <p:extLst>
      <p:ext uri="{BB962C8B-B14F-4D97-AF65-F5344CB8AC3E}">
        <p14:creationId xmlns:p14="http://schemas.microsoft.com/office/powerpoint/2010/main" val="175450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sustava Office</vt:lpstr>
      <vt:lpstr>               ŠIBENIK-KNIN COUNTY</vt:lpstr>
      <vt:lpstr>INTRODUCTION</vt:lpstr>
      <vt:lpstr>NATIONAL PARKS</vt:lpstr>
      <vt:lpstr>SKRADIN</vt:lpstr>
      <vt:lpstr>KNIN</vt:lpstr>
      <vt:lpstr>VODICE</vt:lpstr>
      <vt:lpstr>MURTER</vt:lpstr>
      <vt:lpstr>PRIMOŠTEN</vt:lpstr>
      <vt:lpstr>SOLARIS</vt:lpstr>
      <vt:lpstr>FALCONRY CENTER DUBRAVA</vt:lpstr>
      <vt:lpstr>ISLANDS</vt:lpstr>
      <vt:lpstr>PowerPoint Presentation</vt:lpstr>
      <vt:lpstr>THANK YOU FOR WATCHING!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ŠIBENSKO-KNINSKA COUNTY</dc:title>
  <dc:creator>Filip Knez</dc:creator>
  <cp:lastModifiedBy>Filip Knez</cp:lastModifiedBy>
  <cp:revision>6</cp:revision>
  <dcterms:created xsi:type="dcterms:W3CDTF">2021-03-02T15:32:51Z</dcterms:created>
  <dcterms:modified xsi:type="dcterms:W3CDTF">2021-03-09T17:42:46Z</dcterms:modified>
</cp:coreProperties>
</file>